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Montserrat Classic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Norwester" panose="020B0604020202020204" charset="0"/>
      <p:regular r:id="rId24"/>
    </p:embeddedFont>
    <p:embeddedFont>
      <p:font typeface="Open Sans Extra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5015" y="1028700"/>
            <a:ext cx="680563" cy="486602"/>
          </a:xfrm>
          <a:custGeom>
            <a:avLst/>
            <a:gdLst/>
            <a:ahLst/>
            <a:cxnLst/>
            <a:rect l="l" t="t" r="r" b="b"/>
            <a:pathLst>
              <a:path w="680563" h="486602">
                <a:moveTo>
                  <a:pt x="0" y="0"/>
                </a:moveTo>
                <a:lnTo>
                  <a:pt x="680563" y="0"/>
                </a:lnTo>
                <a:lnTo>
                  <a:pt x="680563" y="486602"/>
                </a:lnTo>
                <a:lnTo>
                  <a:pt x="0" y="48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75748" y="6960943"/>
            <a:ext cx="2944660" cy="757788"/>
            <a:chOff x="0" y="0"/>
            <a:chExt cx="4375807" cy="11260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5807" cy="1126084"/>
            </a:xfrm>
            <a:custGeom>
              <a:avLst/>
              <a:gdLst/>
              <a:ahLst/>
              <a:cxnLst/>
              <a:rect l="l" t="t" r="r" b="b"/>
              <a:pathLst>
                <a:path w="4375807" h="1126084">
                  <a:moveTo>
                    <a:pt x="0" y="0"/>
                  </a:moveTo>
                  <a:lnTo>
                    <a:pt x="0" y="1126084"/>
                  </a:lnTo>
                  <a:lnTo>
                    <a:pt x="4375807" y="1126084"/>
                  </a:lnTo>
                  <a:lnTo>
                    <a:pt x="4375807" y="0"/>
                  </a:lnTo>
                  <a:lnTo>
                    <a:pt x="0" y="0"/>
                  </a:lnTo>
                  <a:close/>
                  <a:moveTo>
                    <a:pt x="4314847" y="1065124"/>
                  </a:moveTo>
                  <a:lnTo>
                    <a:pt x="59690" y="1065124"/>
                  </a:lnTo>
                  <a:lnTo>
                    <a:pt x="59690" y="59690"/>
                  </a:lnTo>
                  <a:lnTo>
                    <a:pt x="4314847" y="59690"/>
                  </a:lnTo>
                  <a:lnTo>
                    <a:pt x="4314847" y="1065124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310040" y="7354125"/>
            <a:ext cx="476451" cy="0"/>
          </a:xfrm>
          <a:prstGeom prst="line">
            <a:avLst/>
          </a:prstGeom>
          <a:ln w="28575" cap="flat">
            <a:solidFill>
              <a:srgbClr val="02347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172969" y="2737168"/>
            <a:ext cx="5549930" cy="346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8400" spc="974">
                <a:solidFill>
                  <a:srgbClr val="F7F7F7"/>
                </a:solidFill>
                <a:latin typeface="Montserrat Classic Bold"/>
              </a:rPr>
              <a:t>GESTÃO DO TEMPO</a:t>
            </a:r>
          </a:p>
        </p:txBody>
      </p:sp>
      <p:sp>
        <p:nvSpPr>
          <p:cNvPr id="7" name="Freeform 7"/>
          <p:cNvSpPr/>
          <p:nvPr/>
        </p:nvSpPr>
        <p:spPr>
          <a:xfrm>
            <a:off x="7908297" y="1599462"/>
            <a:ext cx="9178905" cy="6119270"/>
          </a:xfrm>
          <a:custGeom>
            <a:avLst/>
            <a:gdLst/>
            <a:ahLst/>
            <a:cxnLst/>
            <a:rect l="l" t="t" r="r" b="b"/>
            <a:pathLst>
              <a:path w="9178905" h="6119270">
                <a:moveTo>
                  <a:pt x="0" y="0"/>
                </a:moveTo>
                <a:lnTo>
                  <a:pt x="9178905" y="0"/>
                </a:lnTo>
                <a:lnTo>
                  <a:pt x="9178905" y="6119270"/>
                </a:lnTo>
                <a:lnTo>
                  <a:pt x="0" y="6119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97184" y="7149337"/>
            <a:ext cx="177890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004AAD"/>
                </a:solidFill>
                <a:latin typeface="Glacial Indifference"/>
              </a:rPr>
              <a:t>Vamos lá!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5460" y="1123175"/>
            <a:ext cx="234494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F7F7F7"/>
                </a:solidFill>
                <a:latin typeface="Glacial Indifference"/>
              </a:rPr>
              <a:t>Efective 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0141" y="8671232"/>
            <a:ext cx="523542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F7F7F7"/>
                </a:solidFill>
                <a:latin typeface="Glacial Indifference Bold"/>
              </a:rPr>
              <a:t>Apresentação do Plano de Solução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57774" y="1539789"/>
            <a:ext cx="5460010" cy="7718511"/>
          </a:xfrm>
          <a:custGeom>
            <a:avLst/>
            <a:gdLst/>
            <a:ahLst/>
            <a:cxnLst/>
            <a:rect l="l" t="t" r="r" b="b"/>
            <a:pathLst>
              <a:path w="5460010" h="7718511">
                <a:moveTo>
                  <a:pt x="0" y="0"/>
                </a:moveTo>
                <a:lnTo>
                  <a:pt x="5460010" y="0"/>
                </a:lnTo>
                <a:lnTo>
                  <a:pt x="5460010" y="7718511"/>
                </a:lnTo>
                <a:lnTo>
                  <a:pt x="0" y="771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7853" y="3097104"/>
            <a:ext cx="5227009" cy="4494503"/>
          </a:xfrm>
          <a:custGeom>
            <a:avLst/>
            <a:gdLst/>
            <a:ahLst/>
            <a:cxnLst/>
            <a:rect l="l" t="t" r="r" b="b"/>
            <a:pathLst>
              <a:path w="5227009" h="4494503">
                <a:moveTo>
                  <a:pt x="0" y="0"/>
                </a:moveTo>
                <a:lnTo>
                  <a:pt x="5227009" y="0"/>
                </a:lnTo>
                <a:lnTo>
                  <a:pt x="5227009" y="4494503"/>
                </a:lnTo>
                <a:lnTo>
                  <a:pt x="0" y="4494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4403"/>
            </a:stretch>
          </a:blipFill>
        </p:spPr>
      </p:sp>
      <p:sp>
        <p:nvSpPr>
          <p:cNvPr id="4" name="Freeform 4"/>
          <p:cNvSpPr/>
          <p:nvPr/>
        </p:nvSpPr>
        <p:spPr>
          <a:xfrm rot="-24000">
            <a:off x="894731" y="1498966"/>
            <a:ext cx="5563863" cy="7690777"/>
          </a:xfrm>
          <a:custGeom>
            <a:avLst/>
            <a:gdLst/>
            <a:ahLst/>
            <a:cxnLst/>
            <a:rect l="l" t="t" r="r" b="b"/>
            <a:pathLst>
              <a:path w="5563863" h="7690777">
                <a:moveTo>
                  <a:pt x="53424" y="0"/>
                </a:moveTo>
                <a:lnTo>
                  <a:pt x="5563862" y="38471"/>
                </a:lnTo>
                <a:lnTo>
                  <a:pt x="5510438" y="7690778"/>
                </a:lnTo>
                <a:lnTo>
                  <a:pt x="0" y="7652307"/>
                </a:lnTo>
                <a:lnTo>
                  <a:pt x="53424" y="0"/>
                </a:lnTo>
                <a:close/>
              </a:path>
            </a:pathLst>
          </a:custGeom>
          <a:blipFill>
            <a:blip r:embed="rId4"/>
            <a:stretch>
              <a:fillRect l="-5035" r="-6011" b="-13567"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66095">
            <a:off x="9787779" y="8799543"/>
            <a:ext cx="3824223" cy="11281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62578">
            <a:off x="2865974" y="8768090"/>
            <a:ext cx="4037459" cy="11910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232" y="427094"/>
            <a:ext cx="14446238" cy="79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1968" lvl="1" indent="-560984" algn="ctr">
              <a:lnSpc>
                <a:spcPts val="6236"/>
              </a:lnSpc>
              <a:spcBef>
                <a:spcPct val="0"/>
              </a:spcBef>
              <a:buFont typeface="Arial"/>
              <a:buChar char="•"/>
            </a:pPr>
            <a:r>
              <a:rPr lang="en-US" sz="5196">
                <a:solidFill>
                  <a:srgbClr val="02347E"/>
                </a:solidFill>
                <a:latin typeface="Glacial Indifference Bold"/>
              </a:rPr>
              <a:t>DESIGN THINKING (ETAPA DE EXPLORAÇÃO)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09810">
            <a:off x="16159936" y="7416601"/>
            <a:ext cx="2550953" cy="7525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00000">
            <a:off x="3779151" y="-1623593"/>
            <a:ext cx="9527089" cy="11002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532572">
            <a:off x="4921926" y="2773804"/>
            <a:ext cx="9506399" cy="1097855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420845" y="6456696"/>
            <a:ext cx="6750235" cy="3332834"/>
          </a:xfrm>
          <a:custGeom>
            <a:avLst/>
            <a:gdLst/>
            <a:ahLst/>
            <a:cxnLst/>
            <a:rect l="l" t="t" r="r" b="b"/>
            <a:pathLst>
              <a:path w="6750235" h="3332834">
                <a:moveTo>
                  <a:pt x="0" y="0"/>
                </a:moveTo>
                <a:lnTo>
                  <a:pt x="6750236" y="0"/>
                </a:lnTo>
                <a:lnTo>
                  <a:pt x="6750236" y="3332834"/>
                </a:lnTo>
                <a:lnTo>
                  <a:pt x="0" y="333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53" b="-715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28009" y="6314891"/>
            <a:ext cx="3899660" cy="3616444"/>
          </a:xfrm>
          <a:custGeom>
            <a:avLst/>
            <a:gdLst/>
            <a:ahLst/>
            <a:cxnLst/>
            <a:rect l="l" t="t" r="r" b="b"/>
            <a:pathLst>
              <a:path w="3899660" h="3616444">
                <a:moveTo>
                  <a:pt x="0" y="0"/>
                </a:moveTo>
                <a:lnTo>
                  <a:pt x="3899660" y="0"/>
                </a:lnTo>
                <a:lnTo>
                  <a:pt x="3899660" y="3616445"/>
                </a:lnTo>
                <a:lnTo>
                  <a:pt x="0" y="3616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304" t="-28440" r="-83533" b="-2205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54040" y="3476063"/>
            <a:ext cx="4642172" cy="3884786"/>
          </a:xfrm>
          <a:custGeom>
            <a:avLst/>
            <a:gdLst/>
            <a:ahLst/>
            <a:cxnLst/>
            <a:rect l="l" t="t" r="r" b="b"/>
            <a:pathLst>
              <a:path w="4642172" h="3884786">
                <a:moveTo>
                  <a:pt x="0" y="0"/>
                </a:moveTo>
                <a:lnTo>
                  <a:pt x="4642172" y="0"/>
                </a:lnTo>
                <a:lnTo>
                  <a:pt x="4642172" y="3884786"/>
                </a:lnTo>
                <a:lnTo>
                  <a:pt x="0" y="3884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117" r="-2565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67586" y="2313504"/>
            <a:ext cx="8208818" cy="4000500"/>
          </a:xfrm>
          <a:custGeom>
            <a:avLst/>
            <a:gdLst/>
            <a:ahLst/>
            <a:cxnLst/>
            <a:rect l="l" t="t" r="r" b="b"/>
            <a:pathLst>
              <a:path w="8208818" h="4000500">
                <a:moveTo>
                  <a:pt x="0" y="0"/>
                </a:moveTo>
                <a:lnTo>
                  <a:pt x="8208818" y="0"/>
                </a:lnTo>
                <a:lnTo>
                  <a:pt x="8208818" y="4000500"/>
                </a:lnTo>
                <a:lnTo>
                  <a:pt x="0" y="400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786" t="-35465" r="-25799" b="-2598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60569" y="1861251"/>
            <a:ext cx="4034540" cy="4034540"/>
          </a:xfrm>
          <a:custGeom>
            <a:avLst/>
            <a:gdLst/>
            <a:ahLst/>
            <a:cxnLst/>
            <a:rect l="l" t="t" r="r" b="b"/>
            <a:pathLst>
              <a:path w="4034540" h="4034540">
                <a:moveTo>
                  <a:pt x="0" y="0"/>
                </a:moveTo>
                <a:lnTo>
                  <a:pt x="4034540" y="0"/>
                </a:lnTo>
                <a:lnTo>
                  <a:pt x="4034540" y="4034540"/>
                </a:lnTo>
                <a:lnTo>
                  <a:pt x="0" y="4034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55744" y="614362"/>
            <a:ext cx="103454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Montserrat Classic Bold"/>
              </a:rPr>
              <a:t>FERRAMENTAS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387049">
            <a:off x="-3752165" y="476017"/>
            <a:ext cx="9322461" cy="107661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277664">
            <a:off x="12625458" y="-152277"/>
            <a:ext cx="8883957" cy="1025972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30936" y="6825983"/>
            <a:ext cx="3040692" cy="3059236"/>
            <a:chOff x="0" y="0"/>
            <a:chExt cx="6222340" cy="62602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2847944" y="7388704"/>
            <a:ext cx="44747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2347E"/>
                </a:solidFill>
                <a:latin typeface="Glacial Indifference Bold"/>
              </a:rPr>
              <a:t>André Luiz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978284" y="4329467"/>
            <a:ext cx="3040692" cy="3059236"/>
            <a:chOff x="0" y="0"/>
            <a:chExt cx="6222340" cy="62602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92570" y="1602794"/>
            <a:ext cx="3040692" cy="3059236"/>
            <a:chOff x="0" y="0"/>
            <a:chExt cx="6222340" cy="62602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30936" y="1366807"/>
            <a:ext cx="2935651" cy="2953554"/>
            <a:chOff x="0" y="0"/>
            <a:chExt cx="6222340" cy="62602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3"/>
              <a:stretch>
                <a:fillRect t="-38392" b="-38392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21892" y="6589937"/>
            <a:ext cx="2911370" cy="2929125"/>
            <a:chOff x="0" y="0"/>
            <a:chExt cx="6222340" cy="62602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4"/>
              <a:stretch>
                <a:fillRect t="-5825" b="-582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118696" y="7009561"/>
            <a:ext cx="3040692" cy="3059236"/>
            <a:chOff x="0" y="0"/>
            <a:chExt cx="6222340" cy="62602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309571" y="4216830"/>
            <a:ext cx="3040692" cy="3059236"/>
            <a:chOff x="0" y="0"/>
            <a:chExt cx="6222340" cy="62602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9250098" y="4320361"/>
            <a:ext cx="44747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2347E"/>
                </a:solidFill>
                <a:latin typeface="Glacial Indifference Bold"/>
              </a:rPr>
              <a:t>Giulia Lavínia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3057" y="4271933"/>
            <a:ext cx="44747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2347E"/>
                </a:solidFill>
                <a:latin typeface="Glacial Indifference Bold"/>
              </a:rPr>
              <a:t>Marco Antônio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13935" y="4843161"/>
            <a:ext cx="381301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7F7F7"/>
                </a:solidFill>
                <a:latin typeface="Glacial Indifference"/>
              </a:rPr>
              <a:t>Participou dinamicamente em todas as etapas do projeto. Foi fundamental na realização das entrevistas, além de ter sido criador do WireFrame.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042533" y="1532125"/>
            <a:ext cx="3040692" cy="3059236"/>
            <a:chOff x="0" y="0"/>
            <a:chExt cx="6222340" cy="62602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solidFill>
              <a:srgbClr val="004AA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5118696" y="1289324"/>
            <a:ext cx="2964529" cy="2982609"/>
            <a:chOff x="0" y="0"/>
            <a:chExt cx="6222340" cy="62602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5"/>
              <a:stretch>
                <a:fillRect t="-24471" b="-52313"/>
              </a:stretch>
            </a:blip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150667" y="6728498"/>
            <a:ext cx="2976750" cy="2994904"/>
            <a:chOff x="0" y="0"/>
            <a:chExt cx="6222340" cy="62602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6"/>
              <a:stretch>
                <a:fillRect l="-4167" r="-4167"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2030805" y="4056007"/>
            <a:ext cx="2935651" cy="2953554"/>
            <a:chOff x="0" y="0"/>
            <a:chExt cx="6222340" cy="62602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7"/>
              <a:stretch>
                <a:fillRect t="-54915" b="-54915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422595" y="3924666"/>
            <a:ext cx="2927669" cy="2945524"/>
            <a:chOff x="0" y="0"/>
            <a:chExt cx="6222340" cy="6260287"/>
          </a:xfrm>
        </p:grpSpPr>
        <p:sp>
          <p:nvSpPr>
            <p:cNvPr id="31" name="Freeform 31"/>
            <p:cNvSpPr/>
            <p:nvPr/>
          </p:nvSpPr>
          <p:spPr>
            <a:xfrm rot="408000">
              <a:off x="19630" y="22027"/>
              <a:ext cx="6183090" cy="6216300"/>
            </a:xfrm>
            <a:custGeom>
              <a:avLst/>
              <a:gdLst/>
              <a:ahLst/>
              <a:cxnLst/>
              <a:rect l="l" t="t" r="r" b="b"/>
              <a:pathLst>
                <a:path w="6183090" h="6216300">
                  <a:moveTo>
                    <a:pt x="2720865" y="0"/>
                  </a:moveTo>
                  <a:lnTo>
                    <a:pt x="0" y="3457602"/>
                  </a:lnTo>
                  <a:lnTo>
                    <a:pt x="4496" y="3495308"/>
                  </a:lnTo>
                  <a:lnTo>
                    <a:pt x="3462114" y="6216299"/>
                  </a:lnTo>
                  <a:lnTo>
                    <a:pt x="6183090" y="2758556"/>
                  </a:lnTo>
                  <a:lnTo>
                    <a:pt x="6178594" y="2720850"/>
                  </a:lnTo>
                  <a:lnTo>
                    <a:pt x="2720865" y="0"/>
                  </a:lnTo>
                  <a:close/>
                </a:path>
              </a:pathLst>
            </a:custGeom>
            <a:blipFill>
              <a:blip r:embed="rId8"/>
              <a:stretch>
                <a:fillRect l="-5957" t="-19063" r="-6380" b="-29920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9828938" y="4920436"/>
            <a:ext cx="3537145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F7F7"/>
                </a:solidFill>
                <a:latin typeface="Glacial Indifference"/>
              </a:rPr>
              <a:t>Apesar de ter ingressado na equipe recentemente, buscou entender e participar das etapas que lhe foram propostas.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33285" y="7568724"/>
            <a:ext cx="44747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2347E"/>
                </a:solidFill>
                <a:latin typeface="Glacial Indifference Bold"/>
              </a:rPr>
              <a:t>Miguel Leocádio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62711" y="1432124"/>
            <a:ext cx="44747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2347E"/>
                </a:solidFill>
                <a:latin typeface="Glacial Indifference Bold"/>
              </a:rPr>
              <a:t>Yasmin Moreira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450521" y="1413074"/>
            <a:ext cx="44747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2347E"/>
                </a:solidFill>
                <a:latin typeface="Glacial Indifference Bold"/>
              </a:rPr>
              <a:t>Débora Luiza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333285" y="2053553"/>
            <a:ext cx="4709247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7F7F7"/>
                </a:solidFill>
                <a:latin typeface="Glacial Indifference"/>
              </a:rPr>
              <a:t>Principal responsável pela execução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7F7F7"/>
                </a:solidFill>
                <a:latin typeface="Glacial Indifference"/>
              </a:rPr>
              <a:t>do WireFrame. Também contribuiu ativamente na etapa de entendimento do Design Thinking.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808893" y="353494"/>
            <a:ext cx="867021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 Bold"/>
              </a:rPr>
              <a:t>NOSSA EQUIPE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93589" y="2079824"/>
            <a:ext cx="4431530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7F7F7"/>
                </a:solidFill>
                <a:latin typeface="Glacial Indifference"/>
              </a:rPr>
              <a:t>Colaborou sendo uma das principais Scrum Masters, mas também, ativando este papel em cada membro do grupo.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7F7F7"/>
                </a:solidFill>
                <a:latin typeface="Glacial Indifference"/>
              </a:rPr>
              <a:t>Contribuiu na dinâmica da realização das etapas do projeto.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233262" y="7997349"/>
            <a:ext cx="4304224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7F7F7"/>
                </a:solidFill>
                <a:latin typeface="Glacial Indifference"/>
              </a:rPr>
              <a:t>Principal responsável pelo GitHub, além de ter sido essencial na concepção e exploração do projeto como um todo.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81399" y="8187849"/>
            <a:ext cx="3813019" cy="117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5"/>
              </a:lnSpc>
            </a:pPr>
            <a:r>
              <a:rPr lang="en-US" sz="1661">
                <a:solidFill>
                  <a:srgbClr val="F7F7F7"/>
                </a:solidFill>
                <a:latin typeface="Glacial Indifference"/>
              </a:rPr>
              <a:t>Buscou participar de todas as reuniões presenciais na sala de aula com a equipe, cooperando na etapa de entendimento do Design Thinking.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014" y="6611799"/>
            <a:ext cx="5406869" cy="2310076"/>
            <a:chOff x="0" y="0"/>
            <a:chExt cx="1424031" cy="608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031" cy="608415"/>
            </a:xfrm>
            <a:custGeom>
              <a:avLst/>
              <a:gdLst/>
              <a:ahLst/>
              <a:cxnLst/>
              <a:rect l="l" t="t" r="r" b="b"/>
              <a:pathLst>
                <a:path w="1424031" h="608415">
                  <a:moveTo>
                    <a:pt x="73025" y="0"/>
                  </a:moveTo>
                  <a:lnTo>
                    <a:pt x="1351006" y="0"/>
                  </a:lnTo>
                  <a:cubicBezTo>
                    <a:pt x="1370374" y="0"/>
                    <a:pt x="1388948" y="7694"/>
                    <a:pt x="1402643" y="21389"/>
                  </a:cubicBezTo>
                  <a:cubicBezTo>
                    <a:pt x="1416338" y="35083"/>
                    <a:pt x="1424031" y="53658"/>
                    <a:pt x="1424031" y="73025"/>
                  </a:cubicBezTo>
                  <a:lnTo>
                    <a:pt x="1424031" y="535390"/>
                  </a:lnTo>
                  <a:cubicBezTo>
                    <a:pt x="1424031" y="575721"/>
                    <a:pt x="1391337" y="608415"/>
                    <a:pt x="1351006" y="608415"/>
                  </a:cubicBezTo>
                  <a:lnTo>
                    <a:pt x="73025" y="608415"/>
                  </a:lnTo>
                  <a:cubicBezTo>
                    <a:pt x="32695" y="608415"/>
                    <a:pt x="0" y="575721"/>
                    <a:pt x="0" y="535390"/>
                  </a:cubicBezTo>
                  <a:lnTo>
                    <a:pt x="0" y="73025"/>
                  </a:lnTo>
                  <a:cubicBezTo>
                    <a:pt x="0" y="32695"/>
                    <a:pt x="32695" y="0"/>
                    <a:pt x="730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85794" y="6611799"/>
            <a:ext cx="5513587" cy="2344611"/>
            <a:chOff x="0" y="0"/>
            <a:chExt cx="1452138" cy="617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2138" cy="617511"/>
            </a:xfrm>
            <a:custGeom>
              <a:avLst/>
              <a:gdLst/>
              <a:ahLst/>
              <a:cxnLst/>
              <a:rect l="l" t="t" r="r" b="b"/>
              <a:pathLst>
                <a:path w="1452138" h="617511">
                  <a:moveTo>
                    <a:pt x="71612" y="0"/>
                  </a:moveTo>
                  <a:lnTo>
                    <a:pt x="1380526" y="0"/>
                  </a:lnTo>
                  <a:cubicBezTo>
                    <a:pt x="1420077" y="0"/>
                    <a:pt x="1452138" y="32062"/>
                    <a:pt x="1452138" y="71612"/>
                  </a:cubicBezTo>
                  <a:lnTo>
                    <a:pt x="1452138" y="545899"/>
                  </a:lnTo>
                  <a:cubicBezTo>
                    <a:pt x="1452138" y="585449"/>
                    <a:pt x="1420077" y="617511"/>
                    <a:pt x="1380526" y="617511"/>
                  </a:cubicBezTo>
                  <a:lnTo>
                    <a:pt x="71612" y="617511"/>
                  </a:lnTo>
                  <a:cubicBezTo>
                    <a:pt x="32062" y="617511"/>
                    <a:pt x="0" y="585449"/>
                    <a:pt x="0" y="545899"/>
                  </a:cubicBezTo>
                  <a:lnTo>
                    <a:pt x="0" y="71612"/>
                  </a:lnTo>
                  <a:cubicBezTo>
                    <a:pt x="0" y="32062"/>
                    <a:pt x="32062" y="0"/>
                    <a:pt x="716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47216" y="6611799"/>
            <a:ext cx="4858086" cy="2310076"/>
            <a:chOff x="0" y="0"/>
            <a:chExt cx="1279496" cy="608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9496" cy="608415"/>
            </a:xfrm>
            <a:custGeom>
              <a:avLst/>
              <a:gdLst/>
              <a:ahLst/>
              <a:cxnLst/>
              <a:rect l="l" t="t" r="r" b="b"/>
              <a:pathLst>
                <a:path w="1279496" h="608415">
                  <a:moveTo>
                    <a:pt x="81274" y="0"/>
                  </a:moveTo>
                  <a:lnTo>
                    <a:pt x="1198221" y="0"/>
                  </a:lnTo>
                  <a:cubicBezTo>
                    <a:pt x="1243108" y="0"/>
                    <a:pt x="1279496" y="36388"/>
                    <a:pt x="1279496" y="81274"/>
                  </a:cubicBezTo>
                  <a:lnTo>
                    <a:pt x="1279496" y="527141"/>
                  </a:lnTo>
                  <a:cubicBezTo>
                    <a:pt x="1279496" y="548696"/>
                    <a:pt x="1270933" y="569369"/>
                    <a:pt x="1255691" y="584610"/>
                  </a:cubicBezTo>
                  <a:cubicBezTo>
                    <a:pt x="1240449" y="599852"/>
                    <a:pt x="1219777" y="608415"/>
                    <a:pt x="1198221" y="608415"/>
                  </a:cubicBezTo>
                  <a:lnTo>
                    <a:pt x="81274" y="608415"/>
                  </a:lnTo>
                  <a:cubicBezTo>
                    <a:pt x="59719" y="608415"/>
                    <a:pt x="39047" y="599852"/>
                    <a:pt x="23805" y="584610"/>
                  </a:cubicBezTo>
                  <a:cubicBezTo>
                    <a:pt x="8563" y="569369"/>
                    <a:pt x="0" y="548696"/>
                    <a:pt x="0" y="527141"/>
                  </a:cubicBezTo>
                  <a:lnTo>
                    <a:pt x="0" y="81274"/>
                  </a:lnTo>
                  <a:cubicBezTo>
                    <a:pt x="0" y="59719"/>
                    <a:pt x="8563" y="39047"/>
                    <a:pt x="23805" y="23805"/>
                  </a:cubicBezTo>
                  <a:cubicBezTo>
                    <a:pt x="39047" y="8563"/>
                    <a:pt x="59719" y="0"/>
                    <a:pt x="81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3661" y="1571725"/>
            <a:ext cx="6125575" cy="4827136"/>
          </a:xfrm>
          <a:custGeom>
            <a:avLst/>
            <a:gdLst/>
            <a:ahLst/>
            <a:cxnLst/>
            <a:rect l="l" t="t" r="r" b="b"/>
            <a:pathLst>
              <a:path w="6125575" h="4827136">
                <a:moveTo>
                  <a:pt x="0" y="0"/>
                </a:moveTo>
                <a:lnTo>
                  <a:pt x="6125575" y="0"/>
                </a:lnTo>
                <a:lnTo>
                  <a:pt x="6125575" y="4827137"/>
                </a:lnTo>
                <a:lnTo>
                  <a:pt x="0" y="482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964567" y="1796543"/>
            <a:ext cx="4377500" cy="4377500"/>
          </a:xfrm>
          <a:custGeom>
            <a:avLst/>
            <a:gdLst/>
            <a:ahLst/>
            <a:cxnLst/>
            <a:rect l="l" t="t" r="r" b="b"/>
            <a:pathLst>
              <a:path w="4377500" h="4377500">
                <a:moveTo>
                  <a:pt x="0" y="0"/>
                </a:moveTo>
                <a:lnTo>
                  <a:pt x="4377501" y="0"/>
                </a:lnTo>
                <a:lnTo>
                  <a:pt x="4377501" y="4377501"/>
                </a:lnTo>
                <a:lnTo>
                  <a:pt x="0" y="437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31259" y="2095920"/>
            <a:ext cx="5668122" cy="3778748"/>
          </a:xfrm>
          <a:custGeom>
            <a:avLst/>
            <a:gdLst/>
            <a:ahLst/>
            <a:cxnLst/>
            <a:rect l="l" t="t" r="r" b="b"/>
            <a:pathLst>
              <a:path w="5668122" h="3778748">
                <a:moveTo>
                  <a:pt x="0" y="0"/>
                </a:moveTo>
                <a:lnTo>
                  <a:pt x="5668122" y="0"/>
                </a:lnTo>
                <a:lnTo>
                  <a:pt x="5668122" y="3778747"/>
                </a:lnTo>
                <a:lnTo>
                  <a:pt x="0" y="377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90035" y="501538"/>
            <a:ext cx="1449796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 Bold"/>
              </a:rPr>
              <a:t>PRÓXIMOS PASSOS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776774"/>
            <a:ext cx="345911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Glacial Indifference Bold"/>
              </a:rPr>
              <a:t>1° PASSO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14444" y="6776774"/>
            <a:ext cx="345911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Glacial Indifference Bold"/>
              </a:rPr>
              <a:t>2° PASSO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4233" y="7062524"/>
            <a:ext cx="516443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Glacial Indifference"/>
              </a:rPr>
              <a:t>Em breve, planejamos aprimorar nosso site incorporando ferramentas adicionais, como integração com o Canvas, AI, recursos de armazenamento, entre outras. Isso expandirá significativamente as opções disponíveis para os usuários, ampliando a utilidade do sistema. Estamos comprometidos em oferecer uma experiência cada vez mais rica e abrangente.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3335" y="7074725"/>
            <a:ext cx="4910430" cy="165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Glacial Indifference"/>
              </a:rPr>
              <a:t>Além disso, nossos planos incluem a integração de ferramentas de aprimoramento da experiência em grupo, permitindo o compartilhamento de tarefas, integração de localizações em tempo real, compartilhamento de agendas e a integração de sites de reuniões, entre outros recursos.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35255" y="6795824"/>
            <a:ext cx="1139428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Glacial Indifference Bold"/>
              </a:rPr>
              <a:t>3° PASSO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64567" y="7243635"/>
            <a:ext cx="462338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  <a:spcBef>
                <a:spcPct val="0"/>
              </a:spcBef>
            </a:pPr>
            <a:r>
              <a:rPr lang="en-US" sz="1999" spc="-23">
                <a:solidFill>
                  <a:srgbClr val="000000"/>
                </a:solidFill>
                <a:latin typeface="Glacial Indifference"/>
              </a:rPr>
              <a:t>Aqui entraremos na 1° fase de teste. Nosso principal objetivo é obter feedbacks dos usuários, compreender os acertos e erros, e identificar quais são as áreas que precisam de aprimoramento.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5203" y="5493497"/>
            <a:ext cx="6450787" cy="4114800"/>
            <a:chOff x="0" y="0"/>
            <a:chExt cx="1698973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8973" cy="1083733"/>
            </a:xfrm>
            <a:custGeom>
              <a:avLst/>
              <a:gdLst/>
              <a:ahLst/>
              <a:cxnLst/>
              <a:rect l="l" t="t" r="r" b="b"/>
              <a:pathLst>
                <a:path w="1698973" h="1083733">
                  <a:moveTo>
                    <a:pt x="61208" y="0"/>
                  </a:moveTo>
                  <a:lnTo>
                    <a:pt x="1637765" y="0"/>
                  </a:lnTo>
                  <a:cubicBezTo>
                    <a:pt x="1653998" y="0"/>
                    <a:pt x="1669567" y="6449"/>
                    <a:pt x="1681045" y="17927"/>
                  </a:cubicBezTo>
                  <a:cubicBezTo>
                    <a:pt x="1692524" y="29406"/>
                    <a:pt x="1698973" y="44974"/>
                    <a:pt x="1698973" y="61208"/>
                  </a:cubicBezTo>
                  <a:lnTo>
                    <a:pt x="1698973" y="1022526"/>
                  </a:lnTo>
                  <a:cubicBezTo>
                    <a:pt x="1698973" y="1056330"/>
                    <a:pt x="1671569" y="1083733"/>
                    <a:pt x="1637765" y="1083733"/>
                  </a:cubicBezTo>
                  <a:lnTo>
                    <a:pt x="61208" y="1083733"/>
                  </a:lnTo>
                  <a:cubicBezTo>
                    <a:pt x="27404" y="1083733"/>
                    <a:pt x="0" y="1056330"/>
                    <a:pt x="0" y="1022526"/>
                  </a:cubicBezTo>
                  <a:lnTo>
                    <a:pt x="0" y="61208"/>
                  </a:lnTo>
                  <a:cubicBezTo>
                    <a:pt x="0" y="27404"/>
                    <a:pt x="27404" y="0"/>
                    <a:pt x="61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94161" y="7017497"/>
            <a:ext cx="709619" cy="709619"/>
          </a:xfrm>
          <a:custGeom>
            <a:avLst/>
            <a:gdLst/>
            <a:ahLst/>
            <a:cxnLst/>
            <a:rect l="l" t="t" r="r" b="b"/>
            <a:pathLst>
              <a:path w="709619" h="709619">
                <a:moveTo>
                  <a:pt x="0" y="0"/>
                </a:moveTo>
                <a:lnTo>
                  <a:pt x="709619" y="0"/>
                </a:lnTo>
                <a:lnTo>
                  <a:pt x="709619" y="709619"/>
                </a:lnTo>
                <a:lnTo>
                  <a:pt x="0" y="709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872348"/>
            <a:ext cx="8385952" cy="8385952"/>
          </a:xfrm>
          <a:custGeom>
            <a:avLst/>
            <a:gdLst/>
            <a:ahLst/>
            <a:cxnLst/>
            <a:rect l="l" t="t" r="r" b="b"/>
            <a:pathLst>
              <a:path w="8385952" h="8385952">
                <a:moveTo>
                  <a:pt x="0" y="0"/>
                </a:moveTo>
                <a:lnTo>
                  <a:pt x="8385952" y="0"/>
                </a:lnTo>
                <a:lnTo>
                  <a:pt x="8385952" y="8385952"/>
                </a:lnTo>
                <a:lnTo>
                  <a:pt x="0" y="838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572" y="595313"/>
            <a:ext cx="587287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"/>
              </a:rPr>
              <a:t>CONCLUSÃO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963" y="1912504"/>
            <a:ext cx="7349839" cy="279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7F7F7"/>
                </a:solidFill>
                <a:latin typeface="Glacial Indifference"/>
              </a:rPr>
              <a:t>Agradecemos à atenção de todos e todas vocês!</a:t>
            </a:r>
          </a:p>
          <a:p>
            <a:pPr algn="just">
              <a:lnSpc>
                <a:spcPts val="4420"/>
              </a:lnSpc>
            </a:pPr>
            <a:r>
              <a:rPr lang="en-US" sz="2600">
                <a:solidFill>
                  <a:srgbClr val="F7F7F7"/>
                </a:solidFill>
                <a:latin typeface="Glacial Indifference"/>
              </a:rPr>
              <a:t>Esperamos que tenham gostado da proposta do nosso projeto. </a:t>
            </a:r>
          </a:p>
          <a:p>
            <a:pPr algn="just">
              <a:lnSpc>
                <a:spcPts val="4680"/>
              </a:lnSpc>
            </a:pPr>
            <a:r>
              <a:rPr lang="en-US" sz="2600">
                <a:solidFill>
                  <a:srgbClr val="F7F7F7"/>
                </a:solidFill>
                <a:latin typeface="Glacial Indifference"/>
              </a:rPr>
              <a:t>Caso queiram, fiquem à vontade para nos perguntar qualquer dúvida ou curiosidade.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7869" y="5913260"/>
            <a:ext cx="408239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 Bold"/>
              </a:rPr>
              <a:t>Informações de contato: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1431" y="6484097"/>
            <a:ext cx="663833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•  andreluirc27@gmail.com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963" y="7007972"/>
            <a:ext cx="732266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•  luizadeubra@gmail.com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2614" y="8150972"/>
            <a:ext cx="64507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•  mabms.dev@gmail.com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1572" y="8684372"/>
            <a:ext cx="64507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•  yasmiintmoreira@gmail.com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572" y="7617572"/>
            <a:ext cx="64507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</a:rPr>
              <a:t>•  barbosagiulia60@gmai.com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46559" y="6940783"/>
            <a:ext cx="6946293" cy="2313348"/>
            <a:chOff x="0" y="0"/>
            <a:chExt cx="1829476" cy="609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9476" cy="609277"/>
            </a:xfrm>
            <a:custGeom>
              <a:avLst/>
              <a:gdLst/>
              <a:ahLst/>
              <a:cxnLst/>
              <a:rect l="l" t="t" r="r" b="b"/>
              <a:pathLst>
                <a:path w="1829476" h="609277">
                  <a:moveTo>
                    <a:pt x="56842" y="0"/>
                  </a:moveTo>
                  <a:lnTo>
                    <a:pt x="1772635" y="0"/>
                  </a:lnTo>
                  <a:cubicBezTo>
                    <a:pt x="1804027" y="0"/>
                    <a:pt x="1829476" y="25449"/>
                    <a:pt x="1829476" y="56842"/>
                  </a:cubicBezTo>
                  <a:lnTo>
                    <a:pt x="1829476" y="552435"/>
                  </a:lnTo>
                  <a:cubicBezTo>
                    <a:pt x="1829476" y="567511"/>
                    <a:pt x="1823488" y="581969"/>
                    <a:pt x="1812828" y="592628"/>
                  </a:cubicBezTo>
                  <a:cubicBezTo>
                    <a:pt x="1802168" y="603288"/>
                    <a:pt x="1787710" y="609277"/>
                    <a:pt x="1772635" y="609277"/>
                  </a:cubicBezTo>
                  <a:lnTo>
                    <a:pt x="56842" y="609277"/>
                  </a:lnTo>
                  <a:cubicBezTo>
                    <a:pt x="25449" y="609277"/>
                    <a:pt x="0" y="583828"/>
                    <a:pt x="0" y="552435"/>
                  </a:cubicBezTo>
                  <a:lnTo>
                    <a:pt x="0" y="56842"/>
                  </a:lnTo>
                  <a:cubicBezTo>
                    <a:pt x="0" y="41766"/>
                    <a:pt x="5989" y="27308"/>
                    <a:pt x="16648" y="16648"/>
                  </a:cubicBezTo>
                  <a:cubicBezTo>
                    <a:pt x="27308" y="5989"/>
                    <a:pt x="41766" y="0"/>
                    <a:pt x="56842" y="0"/>
                  </a:cubicBezTo>
                  <a:close/>
                </a:path>
              </a:pathLst>
            </a:custGeom>
            <a:solidFill>
              <a:srgbClr val="366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239" y="2102395"/>
            <a:ext cx="9152498" cy="6427494"/>
          </a:xfrm>
          <a:custGeom>
            <a:avLst/>
            <a:gdLst/>
            <a:ahLst/>
            <a:cxnLst/>
            <a:rect l="l" t="t" r="r" b="b"/>
            <a:pathLst>
              <a:path w="9152498" h="6427494">
                <a:moveTo>
                  <a:pt x="0" y="0"/>
                </a:moveTo>
                <a:lnTo>
                  <a:pt x="9152498" y="0"/>
                </a:lnTo>
                <a:lnTo>
                  <a:pt x="9152498" y="6427495"/>
                </a:lnTo>
                <a:lnTo>
                  <a:pt x="0" y="6427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9" r="-26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46692" y="1646792"/>
            <a:ext cx="752721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8"/>
              </a:lnSpc>
            </a:pPr>
            <a:r>
              <a:rPr lang="en-US" sz="5390" spc="625">
                <a:solidFill>
                  <a:srgbClr val="F7F7F7"/>
                </a:solidFill>
                <a:latin typeface="Montserrat Classic"/>
              </a:rPr>
              <a:t>QUAL É O NOSSO PROBLEMA?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4726" y="7728349"/>
            <a:ext cx="22215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61">
                <a:solidFill>
                  <a:srgbClr val="F7F7F7"/>
                </a:solidFill>
                <a:latin typeface="Glacial Indifference"/>
              </a:rPr>
              <a:t>Dos entrevistados possuem o problema de gerir seu tempo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14726" y="7143818"/>
            <a:ext cx="222157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7F7F7"/>
                </a:solidFill>
                <a:latin typeface="Glacial Indifference"/>
              </a:rPr>
              <a:t>90%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9733" y="1028700"/>
            <a:ext cx="645078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2347E"/>
                </a:solidFill>
                <a:latin typeface="Glacial Indifference Bold"/>
              </a:rPr>
              <a:t>INTRODUÇÃO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6692" y="3599827"/>
            <a:ext cx="8437782" cy="272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2561">
                <a:solidFill>
                  <a:srgbClr val="F7F7F7"/>
                </a:solidFill>
                <a:latin typeface="Glacial Indifference"/>
              </a:rPr>
              <a:t>Nosso projeto aborda a gestão ineficaz do tempo, um desafio comum para muitas pessoas devido à dificuldade de organizar tarefas, compromissos e momentos de lazer, resultando em atrasos frequentes devido a distrações, procrastinação e imprevistos.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98949" y="7143818"/>
            <a:ext cx="222157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7F7F7"/>
                </a:solidFill>
                <a:latin typeface="Glacial Indifference"/>
              </a:rPr>
              <a:t>40%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98949" y="7728349"/>
            <a:ext cx="222157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3"/>
              </a:lnSpc>
            </a:pPr>
            <a:r>
              <a:rPr lang="en-US" sz="2061">
                <a:solidFill>
                  <a:srgbClr val="F7F7F7"/>
                </a:solidFill>
                <a:latin typeface="Glacial Indifference"/>
              </a:rPr>
              <a:t>Disseram ter as redes sociais como principal distração no cotidiano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63458">
            <a:off x="18927049" y="-14492345"/>
            <a:ext cx="16484887" cy="161489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21651" y="3119698"/>
            <a:ext cx="7545253" cy="1585532"/>
            <a:chOff x="0" y="0"/>
            <a:chExt cx="3607793" cy="7581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7793" cy="758129"/>
            </a:xfrm>
            <a:custGeom>
              <a:avLst/>
              <a:gdLst/>
              <a:ahLst/>
              <a:cxnLst/>
              <a:rect l="l" t="t" r="r" b="b"/>
              <a:pathLst>
                <a:path w="3607793" h="758129">
                  <a:moveTo>
                    <a:pt x="52329" y="0"/>
                  </a:moveTo>
                  <a:lnTo>
                    <a:pt x="3555463" y="0"/>
                  </a:lnTo>
                  <a:cubicBezTo>
                    <a:pt x="3569342" y="0"/>
                    <a:pt x="3582652" y="5513"/>
                    <a:pt x="3592466" y="15327"/>
                  </a:cubicBezTo>
                  <a:cubicBezTo>
                    <a:pt x="3602279" y="25141"/>
                    <a:pt x="3607793" y="38451"/>
                    <a:pt x="3607793" y="52329"/>
                  </a:cubicBezTo>
                  <a:lnTo>
                    <a:pt x="3607793" y="705799"/>
                  </a:lnTo>
                  <a:cubicBezTo>
                    <a:pt x="3607793" y="719678"/>
                    <a:pt x="3602279" y="732988"/>
                    <a:pt x="3592466" y="742802"/>
                  </a:cubicBezTo>
                  <a:cubicBezTo>
                    <a:pt x="3582652" y="752615"/>
                    <a:pt x="3569342" y="758129"/>
                    <a:pt x="3555463" y="758129"/>
                  </a:cubicBezTo>
                  <a:lnTo>
                    <a:pt x="52329" y="758129"/>
                  </a:lnTo>
                  <a:cubicBezTo>
                    <a:pt x="38451" y="758129"/>
                    <a:pt x="25141" y="752615"/>
                    <a:pt x="15327" y="742802"/>
                  </a:cubicBezTo>
                  <a:cubicBezTo>
                    <a:pt x="5513" y="732988"/>
                    <a:pt x="0" y="719678"/>
                    <a:pt x="0" y="705799"/>
                  </a:cubicBezTo>
                  <a:lnTo>
                    <a:pt x="0" y="52329"/>
                  </a:lnTo>
                  <a:cubicBezTo>
                    <a:pt x="0" y="38451"/>
                    <a:pt x="5513" y="25141"/>
                    <a:pt x="15327" y="15327"/>
                  </a:cubicBezTo>
                  <a:cubicBezTo>
                    <a:pt x="25141" y="5513"/>
                    <a:pt x="38451" y="0"/>
                    <a:pt x="523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6395" y="7368398"/>
            <a:ext cx="7691743" cy="1699871"/>
            <a:chOff x="0" y="0"/>
            <a:chExt cx="3677837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77837" cy="812800"/>
            </a:xfrm>
            <a:custGeom>
              <a:avLst/>
              <a:gdLst/>
              <a:ahLst/>
              <a:cxnLst/>
              <a:rect l="l" t="t" r="r" b="b"/>
              <a:pathLst>
                <a:path w="3677837" h="812800">
                  <a:moveTo>
                    <a:pt x="51333" y="0"/>
                  </a:moveTo>
                  <a:lnTo>
                    <a:pt x="3626505" y="0"/>
                  </a:lnTo>
                  <a:cubicBezTo>
                    <a:pt x="3654855" y="0"/>
                    <a:pt x="3677837" y="22982"/>
                    <a:pt x="3677837" y="51333"/>
                  </a:cubicBezTo>
                  <a:lnTo>
                    <a:pt x="3677837" y="761467"/>
                  </a:lnTo>
                  <a:cubicBezTo>
                    <a:pt x="3677837" y="789818"/>
                    <a:pt x="3654855" y="812800"/>
                    <a:pt x="3626505" y="812800"/>
                  </a:cubicBezTo>
                  <a:lnTo>
                    <a:pt x="51333" y="812800"/>
                  </a:lnTo>
                  <a:cubicBezTo>
                    <a:pt x="22982" y="812800"/>
                    <a:pt x="0" y="789818"/>
                    <a:pt x="0" y="761467"/>
                  </a:cubicBezTo>
                  <a:lnTo>
                    <a:pt x="0" y="51333"/>
                  </a:lnTo>
                  <a:cubicBezTo>
                    <a:pt x="0" y="22982"/>
                    <a:pt x="22982" y="0"/>
                    <a:pt x="51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408048" y="1007712"/>
            <a:ext cx="3917431" cy="5537854"/>
          </a:xfrm>
          <a:custGeom>
            <a:avLst/>
            <a:gdLst/>
            <a:ahLst/>
            <a:cxnLst/>
            <a:rect l="l" t="t" r="r" b="b"/>
            <a:pathLst>
              <a:path w="3917431" h="5537854">
                <a:moveTo>
                  <a:pt x="0" y="0"/>
                </a:moveTo>
                <a:lnTo>
                  <a:pt x="3917432" y="0"/>
                </a:lnTo>
                <a:lnTo>
                  <a:pt x="3917432" y="5537854"/>
                </a:lnTo>
                <a:lnTo>
                  <a:pt x="0" y="553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76473" y="3664422"/>
            <a:ext cx="3886463" cy="5509213"/>
          </a:xfrm>
          <a:custGeom>
            <a:avLst/>
            <a:gdLst/>
            <a:ahLst/>
            <a:cxnLst/>
            <a:rect l="l" t="t" r="r" b="b"/>
            <a:pathLst>
              <a:path w="3886463" h="5509213">
                <a:moveTo>
                  <a:pt x="0" y="0"/>
                </a:moveTo>
                <a:lnTo>
                  <a:pt x="3886463" y="0"/>
                </a:lnTo>
                <a:lnTo>
                  <a:pt x="3886463" y="5509213"/>
                </a:lnTo>
                <a:lnTo>
                  <a:pt x="0" y="5509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21651" y="5250263"/>
            <a:ext cx="7545253" cy="1575210"/>
            <a:chOff x="0" y="0"/>
            <a:chExt cx="3607793" cy="7531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07793" cy="753193"/>
            </a:xfrm>
            <a:custGeom>
              <a:avLst/>
              <a:gdLst/>
              <a:ahLst/>
              <a:cxnLst/>
              <a:rect l="l" t="t" r="r" b="b"/>
              <a:pathLst>
                <a:path w="3607793" h="753193">
                  <a:moveTo>
                    <a:pt x="52329" y="0"/>
                  </a:moveTo>
                  <a:lnTo>
                    <a:pt x="3555463" y="0"/>
                  </a:lnTo>
                  <a:cubicBezTo>
                    <a:pt x="3569342" y="0"/>
                    <a:pt x="3582652" y="5513"/>
                    <a:pt x="3592466" y="15327"/>
                  </a:cubicBezTo>
                  <a:cubicBezTo>
                    <a:pt x="3602279" y="25141"/>
                    <a:pt x="3607793" y="38451"/>
                    <a:pt x="3607793" y="52329"/>
                  </a:cubicBezTo>
                  <a:lnTo>
                    <a:pt x="3607793" y="700864"/>
                  </a:lnTo>
                  <a:cubicBezTo>
                    <a:pt x="3607793" y="714742"/>
                    <a:pt x="3602279" y="728052"/>
                    <a:pt x="3592466" y="737866"/>
                  </a:cubicBezTo>
                  <a:cubicBezTo>
                    <a:pt x="3582652" y="747680"/>
                    <a:pt x="3569342" y="753193"/>
                    <a:pt x="3555463" y="753193"/>
                  </a:cubicBezTo>
                  <a:lnTo>
                    <a:pt x="52329" y="753193"/>
                  </a:lnTo>
                  <a:cubicBezTo>
                    <a:pt x="38451" y="753193"/>
                    <a:pt x="25141" y="747680"/>
                    <a:pt x="15327" y="737866"/>
                  </a:cubicBezTo>
                  <a:cubicBezTo>
                    <a:pt x="5513" y="728052"/>
                    <a:pt x="0" y="714742"/>
                    <a:pt x="0" y="700864"/>
                  </a:cubicBezTo>
                  <a:lnTo>
                    <a:pt x="0" y="52329"/>
                  </a:lnTo>
                  <a:cubicBezTo>
                    <a:pt x="0" y="38451"/>
                    <a:pt x="5513" y="25141"/>
                    <a:pt x="15327" y="15327"/>
                  </a:cubicBezTo>
                  <a:cubicBezTo>
                    <a:pt x="25141" y="5513"/>
                    <a:pt x="38451" y="0"/>
                    <a:pt x="523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33707" y="1365059"/>
            <a:ext cx="2002965" cy="904753"/>
          </a:xfrm>
          <a:custGeom>
            <a:avLst/>
            <a:gdLst/>
            <a:ahLst/>
            <a:cxnLst/>
            <a:rect l="l" t="t" r="r" b="b"/>
            <a:pathLst>
              <a:path w="2002965" h="904753">
                <a:moveTo>
                  <a:pt x="0" y="0"/>
                </a:moveTo>
                <a:lnTo>
                  <a:pt x="2002965" y="0"/>
                </a:lnTo>
                <a:lnTo>
                  <a:pt x="2002965" y="904753"/>
                </a:lnTo>
                <a:lnTo>
                  <a:pt x="0" y="904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017375" y="5590856"/>
            <a:ext cx="4291924" cy="3218943"/>
          </a:xfrm>
          <a:custGeom>
            <a:avLst/>
            <a:gdLst/>
            <a:ahLst/>
            <a:cxnLst/>
            <a:rect l="l" t="t" r="r" b="b"/>
            <a:pathLst>
              <a:path w="4291924" h="3218943">
                <a:moveTo>
                  <a:pt x="0" y="0"/>
                </a:moveTo>
                <a:lnTo>
                  <a:pt x="4291924" y="0"/>
                </a:lnTo>
                <a:lnTo>
                  <a:pt x="4291924" y="3218943"/>
                </a:lnTo>
                <a:lnTo>
                  <a:pt x="0" y="32189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51736" y="706804"/>
            <a:ext cx="2507564" cy="2507564"/>
          </a:xfrm>
          <a:custGeom>
            <a:avLst/>
            <a:gdLst/>
            <a:ahLst/>
            <a:cxnLst/>
            <a:rect l="l" t="t" r="r" b="b"/>
            <a:pathLst>
              <a:path w="2507564" h="2507564">
                <a:moveTo>
                  <a:pt x="0" y="0"/>
                </a:moveTo>
                <a:lnTo>
                  <a:pt x="2507564" y="0"/>
                </a:lnTo>
                <a:lnTo>
                  <a:pt x="2507564" y="2507564"/>
                </a:lnTo>
                <a:lnTo>
                  <a:pt x="0" y="2507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84844" y="7120833"/>
            <a:ext cx="2588767" cy="2588767"/>
          </a:xfrm>
          <a:custGeom>
            <a:avLst/>
            <a:gdLst/>
            <a:ahLst/>
            <a:cxnLst/>
            <a:rect l="l" t="t" r="r" b="b"/>
            <a:pathLst>
              <a:path w="2588767" h="2588767">
                <a:moveTo>
                  <a:pt x="0" y="0"/>
                </a:moveTo>
                <a:lnTo>
                  <a:pt x="2588767" y="0"/>
                </a:lnTo>
                <a:lnTo>
                  <a:pt x="2588767" y="2588767"/>
                </a:lnTo>
                <a:lnTo>
                  <a:pt x="0" y="25887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1191" y="528897"/>
            <a:ext cx="6922150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"/>
              </a:rPr>
              <a:t>PERSONAS E PÚBLICO ALVO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2303" y="5688316"/>
            <a:ext cx="16661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649">
                <a:solidFill>
                  <a:srgbClr val="02347E"/>
                </a:solidFill>
                <a:latin typeface="Montserrat Classic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2303" y="7784946"/>
            <a:ext cx="16661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649">
                <a:solidFill>
                  <a:srgbClr val="02347E"/>
                </a:solidFill>
                <a:latin typeface="Montserrat Classic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75590" y="5373991"/>
            <a:ext cx="3948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2347E"/>
                </a:solidFill>
                <a:latin typeface="Glacial Indifference Bold"/>
              </a:rPr>
              <a:t>ALICE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75590" y="7492223"/>
            <a:ext cx="3948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02347E"/>
                </a:solidFill>
                <a:latin typeface="Glacial Indifference Bold"/>
              </a:rPr>
              <a:t>LEONARDO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42122" y="5744300"/>
            <a:ext cx="5766208" cy="88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5"/>
              </a:lnSpc>
            </a:pPr>
            <a:r>
              <a:rPr lang="en-US" sz="1661">
                <a:solidFill>
                  <a:srgbClr val="000000"/>
                </a:solidFill>
                <a:latin typeface="Glacial Indifference"/>
              </a:rPr>
              <a:t>Recentemente completou 18 anos e ingressou na universidade. Está com dificuldades para admistrar todas as suas tarefas. Não abre mão de ir à academia e adora sair com os amigos.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09046" y="7806548"/>
            <a:ext cx="6357858" cy="117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5"/>
              </a:lnSpc>
            </a:pPr>
            <a:r>
              <a:rPr lang="en-US" sz="1661">
                <a:solidFill>
                  <a:srgbClr val="000000"/>
                </a:solidFill>
                <a:latin typeface="Glacial Indifference"/>
              </a:rPr>
              <a:t>É um jovem de 20 anos, está no 3° período da graduação e atua na área como estagiário. Ele é naturalmente disciplinado, entretanto  também lida com desfios para ter mais tempo livre e assim, poder se dedicar aos seus hobbies e projetos pessoais.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2928" y="3421463"/>
            <a:ext cx="16661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1" lvl="1" indent="-604520" algn="ctr">
              <a:lnSpc>
                <a:spcPts val="6720"/>
              </a:lnSpc>
              <a:buFont typeface="Arial"/>
              <a:buChar char="•"/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2142122" y="3204843"/>
            <a:ext cx="504028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2347E"/>
                </a:solidFill>
                <a:latin typeface="Glacial Indifference Bold"/>
              </a:rPr>
              <a:t>PÚBLICO ALVO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1824" y="3539728"/>
            <a:ext cx="6712194" cy="81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4"/>
              </a:lnSpc>
              <a:spcBef>
                <a:spcPct val="0"/>
              </a:spcBef>
            </a:pPr>
            <a:r>
              <a:rPr lang="en-US" sz="1828">
                <a:solidFill>
                  <a:srgbClr val="000000"/>
                </a:solidFill>
                <a:latin typeface="Glacial Indifference"/>
              </a:rPr>
              <a:t>Nosso público-alvo é direcionado a universitários, jovens adultos com idades entre 17 e 35 anos. Em sua maioria, pertece à classe-média e moram na região Sul-Sudeste do país.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322" y="1626303"/>
            <a:ext cx="14466447" cy="6675420"/>
            <a:chOff x="0" y="0"/>
            <a:chExt cx="19288596" cy="8900560"/>
          </a:xfrm>
        </p:grpSpPr>
        <p:sp>
          <p:nvSpPr>
            <p:cNvPr id="3" name="TextBox 3"/>
            <p:cNvSpPr txBox="1"/>
            <p:nvPr/>
          </p:nvSpPr>
          <p:spPr>
            <a:xfrm>
              <a:off x="0" y="6097877"/>
              <a:ext cx="5833713" cy="1037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1"/>
                </a:lnSpc>
              </a:pPr>
              <a:r>
                <a:rPr lang="en-US" sz="2279">
                  <a:solidFill>
                    <a:srgbClr val="000000"/>
                  </a:solidFill>
                  <a:latin typeface="Open Sans Extra Bold"/>
                </a:rPr>
                <a:t>Faculdade e Trabalho/Estágio</a:t>
              </a:r>
            </a:p>
            <a:p>
              <a:pPr algn="ctr">
                <a:lnSpc>
                  <a:spcPts val="3191"/>
                </a:lnSpc>
              </a:pPr>
              <a:r>
                <a:rPr lang="en-US" sz="2279">
                  <a:solidFill>
                    <a:srgbClr val="000000"/>
                  </a:solidFill>
                  <a:latin typeface="Open Sans Extra Bold"/>
                </a:rPr>
                <a:t>63.6%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404949" y="1726841"/>
              <a:ext cx="3883648" cy="1037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1"/>
                </a:lnSpc>
              </a:pPr>
              <a:r>
                <a:rPr lang="en-US" sz="2279">
                  <a:solidFill>
                    <a:srgbClr val="000000"/>
                  </a:solidFill>
                  <a:latin typeface="Open Sans Extra Bold"/>
                </a:rPr>
                <a:t>Somente Faculdade</a:t>
              </a:r>
            </a:p>
            <a:p>
              <a:pPr algn="ctr">
                <a:lnSpc>
                  <a:spcPts val="3191"/>
                </a:lnSpc>
              </a:pPr>
              <a:r>
                <a:rPr lang="en-US" sz="2279">
                  <a:solidFill>
                    <a:srgbClr val="000000"/>
                  </a:solidFill>
                  <a:latin typeface="Open Sans Extra Bold"/>
                </a:rPr>
                <a:t>36.4%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69051" y="0"/>
              <a:ext cx="8900560" cy="890056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270000" y="0"/>
                <a:ext cx="1367758" cy="2148604"/>
              </a:xfrm>
              <a:custGeom>
                <a:avLst/>
                <a:gdLst/>
                <a:ahLst/>
                <a:cxnLst/>
                <a:rect l="l" t="t" r="r" b="b"/>
                <a:pathLst>
                  <a:path w="1367758" h="2148604">
                    <a:moveTo>
                      <a:pt x="0" y="0"/>
                    </a:moveTo>
                    <a:cubicBezTo>
                      <a:pt x="508725" y="0"/>
                      <a:pt x="968362" y="303575"/>
                      <a:pt x="1168060" y="771466"/>
                    </a:cubicBezTo>
                    <a:cubicBezTo>
                      <a:pt x="1367758" y="1239356"/>
                      <a:pt x="1268979" y="1781266"/>
                      <a:pt x="917036" y="2148604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961A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102350" y="0"/>
                <a:ext cx="2332152" cy="2667368"/>
              </a:xfrm>
              <a:custGeom>
                <a:avLst/>
                <a:gdLst/>
                <a:ahLst/>
                <a:cxnLst/>
                <a:rect l="l" t="t" r="r" b="b"/>
                <a:pathLst>
                  <a:path w="2332152" h="2667368">
                    <a:moveTo>
                      <a:pt x="2332152" y="2101673"/>
                    </a:moveTo>
                    <a:cubicBezTo>
                      <a:pt x="1948369" y="2544582"/>
                      <a:pt x="1311353" y="2667368"/>
                      <a:pt x="790440" y="2398840"/>
                    </a:cubicBezTo>
                    <a:cubicBezTo>
                      <a:pt x="269527" y="2130313"/>
                      <a:pt x="0" y="1540210"/>
                      <a:pt x="138129" y="970668"/>
                    </a:cubicBezTo>
                    <a:cubicBezTo>
                      <a:pt x="276258" y="401127"/>
                      <a:pt x="786170" y="59"/>
                      <a:pt x="1372223" y="0"/>
                    </a:cubicBezTo>
                    <a:lnTo>
                      <a:pt x="1372350" y="1270000"/>
                    </a:lnTo>
                    <a:close/>
                  </a:path>
                </a:pathLst>
              </a:custGeom>
              <a:solidFill>
                <a:srgbClr val="02347E"/>
              </a:solidFill>
            </p:spPr>
          </p:sp>
        </p:grpSp>
      </p:grpSp>
      <p:sp>
        <p:nvSpPr>
          <p:cNvPr id="8" name="Freeform 8"/>
          <p:cNvSpPr/>
          <p:nvPr/>
        </p:nvSpPr>
        <p:spPr>
          <a:xfrm rot="1430412">
            <a:off x="309324" y="6593345"/>
            <a:ext cx="3441608" cy="2257122"/>
          </a:xfrm>
          <a:custGeom>
            <a:avLst/>
            <a:gdLst/>
            <a:ahLst/>
            <a:cxnLst/>
            <a:rect l="l" t="t" r="r" b="b"/>
            <a:pathLst>
              <a:path w="3441608" h="2257122">
                <a:moveTo>
                  <a:pt x="0" y="0"/>
                </a:moveTo>
                <a:lnTo>
                  <a:pt x="3441609" y="0"/>
                </a:lnTo>
                <a:lnTo>
                  <a:pt x="3441609" y="2257122"/>
                </a:lnTo>
                <a:lnTo>
                  <a:pt x="0" y="225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43607" y="252087"/>
            <a:ext cx="15800785" cy="889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649" dirty="0">
                <a:solidFill>
                  <a:srgbClr val="F7F7F7"/>
                </a:solidFill>
                <a:latin typeface="Montserrat Classic"/>
              </a:rPr>
              <a:t>DIMENSÃO DO PROBLEMA TRATADO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8143" y="8716276"/>
            <a:ext cx="1312258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lacial Indifference"/>
              </a:rPr>
              <a:t>O gráfico acima apresenta a distribuição entre os entrevistados que possuem  a faculdade como principal tarefa e os que a possuem mas também, trabalham ou fazem estágio.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3002" y="1116373"/>
            <a:ext cx="7565438" cy="3987184"/>
            <a:chOff x="0" y="0"/>
            <a:chExt cx="1992543" cy="1050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2543" cy="1050123"/>
            </a:xfrm>
            <a:custGeom>
              <a:avLst/>
              <a:gdLst/>
              <a:ahLst/>
              <a:cxnLst/>
              <a:rect l="l" t="t" r="r" b="b"/>
              <a:pathLst>
                <a:path w="1992543" h="1050123">
                  <a:moveTo>
                    <a:pt x="52190" y="0"/>
                  </a:moveTo>
                  <a:lnTo>
                    <a:pt x="1940354" y="0"/>
                  </a:lnTo>
                  <a:cubicBezTo>
                    <a:pt x="1954195" y="0"/>
                    <a:pt x="1967470" y="5499"/>
                    <a:pt x="1977257" y="15286"/>
                  </a:cubicBezTo>
                  <a:cubicBezTo>
                    <a:pt x="1987045" y="25073"/>
                    <a:pt x="1992543" y="38348"/>
                    <a:pt x="1992543" y="52190"/>
                  </a:cubicBezTo>
                  <a:lnTo>
                    <a:pt x="1992543" y="997933"/>
                  </a:lnTo>
                  <a:cubicBezTo>
                    <a:pt x="1992543" y="1011774"/>
                    <a:pt x="1987045" y="1025049"/>
                    <a:pt x="1977257" y="1034837"/>
                  </a:cubicBezTo>
                  <a:cubicBezTo>
                    <a:pt x="1967470" y="1044624"/>
                    <a:pt x="1954195" y="1050123"/>
                    <a:pt x="1940354" y="1050123"/>
                  </a:cubicBezTo>
                  <a:lnTo>
                    <a:pt x="52190" y="1050123"/>
                  </a:lnTo>
                  <a:cubicBezTo>
                    <a:pt x="38348" y="1050123"/>
                    <a:pt x="25073" y="1044624"/>
                    <a:pt x="15286" y="1034837"/>
                  </a:cubicBezTo>
                  <a:cubicBezTo>
                    <a:pt x="5499" y="1025049"/>
                    <a:pt x="0" y="1011774"/>
                    <a:pt x="0" y="997933"/>
                  </a:cubicBezTo>
                  <a:lnTo>
                    <a:pt x="0" y="52190"/>
                  </a:lnTo>
                  <a:cubicBezTo>
                    <a:pt x="0" y="38348"/>
                    <a:pt x="5499" y="25073"/>
                    <a:pt x="15286" y="15286"/>
                  </a:cubicBezTo>
                  <a:cubicBezTo>
                    <a:pt x="25073" y="5499"/>
                    <a:pt x="38348" y="0"/>
                    <a:pt x="521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53002" y="5271116"/>
            <a:ext cx="7565438" cy="3987184"/>
            <a:chOff x="0" y="0"/>
            <a:chExt cx="1992543" cy="1050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2543" cy="1050123"/>
            </a:xfrm>
            <a:custGeom>
              <a:avLst/>
              <a:gdLst/>
              <a:ahLst/>
              <a:cxnLst/>
              <a:rect l="l" t="t" r="r" b="b"/>
              <a:pathLst>
                <a:path w="1992543" h="1050123">
                  <a:moveTo>
                    <a:pt x="52190" y="0"/>
                  </a:moveTo>
                  <a:lnTo>
                    <a:pt x="1940354" y="0"/>
                  </a:lnTo>
                  <a:cubicBezTo>
                    <a:pt x="1954195" y="0"/>
                    <a:pt x="1967470" y="5499"/>
                    <a:pt x="1977257" y="15286"/>
                  </a:cubicBezTo>
                  <a:cubicBezTo>
                    <a:pt x="1987045" y="25073"/>
                    <a:pt x="1992543" y="38348"/>
                    <a:pt x="1992543" y="52190"/>
                  </a:cubicBezTo>
                  <a:lnTo>
                    <a:pt x="1992543" y="997933"/>
                  </a:lnTo>
                  <a:cubicBezTo>
                    <a:pt x="1992543" y="1011774"/>
                    <a:pt x="1987045" y="1025049"/>
                    <a:pt x="1977257" y="1034837"/>
                  </a:cubicBezTo>
                  <a:cubicBezTo>
                    <a:pt x="1967470" y="1044624"/>
                    <a:pt x="1954195" y="1050123"/>
                    <a:pt x="1940354" y="1050123"/>
                  </a:cubicBezTo>
                  <a:lnTo>
                    <a:pt x="52190" y="1050123"/>
                  </a:lnTo>
                  <a:cubicBezTo>
                    <a:pt x="38348" y="1050123"/>
                    <a:pt x="25073" y="1044624"/>
                    <a:pt x="15286" y="1034837"/>
                  </a:cubicBezTo>
                  <a:cubicBezTo>
                    <a:pt x="5499" y="1025049"/>
                    <a:pt x="0" y="1011774"/>
                    <a:pt x="0" y="997933"/>
                  </a:cubicBezTo>
                  <a:lnTo>
                    <a:pt x="0" y="52190"/>
                  </a:lnTo>
                  <a:cubicBezTo>
                    <a:pt x="0" y="38348"/>
                    <a:pt x="5499" y="25073"/>
                    <a:pt x="15286" y="15286"/>
                  </a:cubicBezTo>
                  <a:cubicBezTo>
                    <a:pt x="25073" y="5499"/>
                    <a:pt x="38348" y="0"/>
                    <a:pt x="521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2441" y="1801390"/>
            <a:ext cx="8485610" cy="8485610"/>
          </a:xfrm>
          <a:custGeom>
            <a:avLst/>
            <a:gdLst/>
            <a:ahLst/>
            <a:cxnLst/>
            <a:rect l="l" t="t" r="r" b="b"/>
            <a:pathLst>
              <a:path w="8485610" h="8485610">
                <a:moveTo>
                  <a:pt x="0" y="0"/>
                </a:moveTo>
                <a:lnTo>
                  <a:pt x="8485610" y="0"/>
                </a:lnTo>
                <a:lnTo>
                  <a:pt x="8485610" y="8485610"/>
                </a:lnTo>
                <a:lnTo>
                  <a:pt x="0" y="848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0585" y="1550318"/>
            <a:ext cx="999766" cy="788906"/>
          </a:xfrm>
          <a:custGeom>
            <a:avLst/>
            <a:gdLst/>
            <a:ahLst/>
            <a:cxnLst/>
            <a:rect l="l" t="t" r="r" b="b"/>
            <a:pathLst>
              <a:path w="999766" h="788906">
                <a:moveTo>
                  <a:pt x="0" y="0"/>
                </a:moveTo>
                <a:lnTo>
                  <a:pt x="999766" y="0"/>
                </a:lnTo>
                <a:lnTo>
                  <a:pt x="999766" y="788906"/>
                </a:lnTo>
                <a:lnTo>
                  <a:pt x="0" y="788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6252" y="475056"/>
            <a:ext cx="755798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"/>
              </a:rPr>
              <a:t>NOSSA </a:t>
            </a:r>
          </a:p>
          <a:p>
            <a:pPr>
              <a:lnSpc>
                <a:spcPts val="6720"/>
              </a:lnSpc>
            </a:pPr>
            <a:r>
              <a:rPr lang="en-US" sz="5600" spc="649">
                <a:solidFill>
                  <a:srgbClr val="F7F7F7"/>
                </a:solidFill>
                <a:latin typeface="Montserrat Classic"/>
              </a:rPr>
              <a:t>SOLUÇÃO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83433" y="2560791"/>
            <a:ext cx="3948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Glacial Indifference Bold"/>
              </a:rPr>
              <a:t>INTERFACE INTUITIVA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3433" y="6753682"/>
            <a:ext cx="394839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Glacial Indifference Bold"/>
              </a:rPr>
              <a:t>PERSONALIZAÇÃO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3433" y="3027516"/>
            <a:ext cx="7104576" cy="16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999" spc="-51">
                <a:solidFill>
                  <a:srgbClr val="000000"/>
                </a:solidFill>
                <a:latin typeface="Glacial Indifference"/>
              </a:rPr>
              <a:t>Para elevar a experiência do usuário em nosso site, adotamos uma abordagem que valoriza o simples e a intuitividade. Ao criar uma interface de fácil entendimento, proporcionamos aos usuários uma navegação fluida e eficaz, minimizando obstáculos e facilitando a realização de tarefas.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9790585" y="5808407"/>
            <a:ext cx="800541" cy="807886"/>
          </a:xfrm>
          <a:custGeom>
            <a:avLst/>
            <a:gdLst/>
            <a:ahLst/>
            <a:cxnLst/>
            <a:rect l="l" t="t" r="r" b="b"/>
            <a:pathLst>
              <a:path w="800541" h="807886">
                <a:moveTo>
                  <a:pt x="0" y="0"/>
                </a:moveTo>
                <a:lnTo>
                  <a:pt x="800541" y="0"/>
                </a:lnTo>
                <a:lnTo>
                  <a:pt x="800541" y="807885"/>
                </a:lnTo>
                <a:lnTo>
                  <a:pt x="0" y="807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683433" y="7215404"/>
            <a:ext cx="7104576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1999" spc="-43">
                <a:solidFill>
                  <a:srgbClr val="000000"/>
                </a:solidFill>
                <a:latin typeface="Glacial Indifference"/>
              </a:rPr>
              <a:t>Disponibilizamos uma ampla gama de opções de funcionalidades, visando tornar a experiência do usuário mais agradável e produtiva. Isso permite que os usuários ajustem o site de acordo com suas preferências, tornando-o atraente e altamente funcional para suas necessidades individuais.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7021" y="3006002"/>
            <a:ext cx="11273959" cy="384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95"/>
              </a:lnSpc>
            </a:pPr>
            <a:r>
              <a:rPr lang="en-US" sz="22568" spc="2617">
                <a:solidFill>
                  <a:srgbClr val="F7F7F7"/>
                </a:solidFill>
                <a:latin typeface="Norwester"/>
              </a:rPr>
              <a:t>CL  CK</a:t>
            </a:r>
          </a:p>
        </p:txBody>
      </p:sp>
      <p:sp>
        <p:nvSpPr>
          <p:cNvPr id="3" name="Freeform 3"/>
          <p:cNvSpPr/>
          <p:nvPr/>
        </p:nvSpPr>
        <p:spPr>
          <a:xfrm>
            <a:off x="7491780" y="3434627"/>
            <a:ext cx="2796659" cy="2998367"/>
          </a:xfrm>
          <a:custGeom>
            <a:avLst/>
            <a:gdLst/>
            <a:ahLst/>
            <a:cxnLst/>
            <a:rect l="l" t="t" r="r" b="b"/>
            <a:pathLst>
              <a:path w="2796659" h="2998367">
                <a:moveTo>
                  <a:pt x="0" y="0"/>
                </a:moveTo>
                <a:lnTo>
                  <a:pt x="2796659" y="0"/>
                </a:lnTo>
                <a:lnTo>
                  <a:pt x="2796659" y="2998367"/>
                </a:lnTo>
                <a:lnTo>
                  <a:pt x="0" y="2998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82587" y="6964525"/>
            <a:ext cx="5892395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7F7F7"/>
                </a:solidFill>
                <a:latin typeface="Glacial Indifference"/>
              </a:rPr>
              <a:t>O relógio a seu favor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734" y="1763230"/>
            <a:ext cx="7263750" cy="4715385"/>
          </a:xfrm>
          <a:custGeom>
            <a:avLst/>
            <a:gdLst/>
            <a:ahLst/>
            <a:cxnLst/>
            <a:rect l="l" t="t" r="r" b="b"/>
            <a:pathLst>
              <a:path w="7263750" h="4715385">
                <a:moveTo>
                  <a:pt x="0" y="0"/>
                </a:moveTo>
                <a:lnTo>
                  <a:pt x="7263751" y="0"/>
                </a:lnTo>
                <a:lnTo>
                  <a:pt x="7263751" y="4715385"/>
                </a:lnTo>
                <a:lnTo>
                  <a:pt x="0" y="4715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82099" y="4915305"/>
            <a:ext cx="7371505" cy="4785336"/>
          </a:xfrm>
          <a:custGeom>
            <a:avLst/>
            <a:gdLst/>
            <a:ahLst/>
            <a:cxnLst/>
            <a:rect l="l" t="t" r="r" b="b"/>
            <a:pathLst>
              <a:path w="7371505" h="4785336">
                <a:moveTo>
                  <a:pt x="0" y="0"/>
                </a:moveTo>
                <a:lnTo>
                  <a:pt x="7371506" y="0"/>
                </a:lnTo>
                <a:lnTo>
                  <a:pt x="7371506" y="4785335"/>
                </a:lnTo>
                <a:lnTo>
                  <a:pt x="0" y="4785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269783">
            <a:off x="11578221" y="-1473015"/>
            <a:ext cx="7098106" cy="819731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7597735" y="3007926"/>
            <a:ext cx="2989114" cy="4870248"/>
          </a:xfrm>
          <a:custGeom>
            <a:avLst/>
            <a:gdLst/>
            <a:ahLst/>
            <a:cxnLst/>
            <a:rect l="l" t="t" r="r" b="b"/>
            <a:pathLst>
              <a:path w="2989114" h="4870248">
                <a:moveTo>
                  <a:pt x="0" y="0"/>
                </a:moveTo>
                <a:lnTo>
                  <a:pt x="2989114" y="0"/>
                </a:lnTo>
                <a:lnTo>
                  <a:pt x="2989114" y="4870248"/>
                </a:lnTo>
                <a:lnTo>
                  <a:pt x="0" y="487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6672" y="2816859"/>
            <a:ext cx="4447944" cy="1729138"/>
          </a:xfrm>
          <a:custGeom>
            <a:avLst/>
            <a:gdLst/>
            <a:ahLst/>
            <a:cxnLst/>
            <a:rect l="l" t="t" r="r" b="b"/>
            <a:pathLst>
              <a:path w="4447944" h="1729138">
                <a:moveTo>
                  <a:pt x="0" y="0"/>
                </a:moveTo>
                <a:lnTo>
                  <a:pt x="4447944" y="0"/>
                </a:lnTo>
                <a:lnTo>
                  <a:pt x="4447944" y="1729138"/>
                </a:lnTo>
                <a:lnTo>
                  <a:pt x="0" y="1729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61021">
            <a:off x="281309" y="4385404"/>
            <a:ext cx="8057557" cy="930535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8" name="TextBox 8"/>
          <p:cNvSpPr txBox="1"/>
          <p:nvPr/>
        </p:nvSpPr>
        <p:spPr>
          <a:xfrm>
            <a:off x="2872978" y="473986"/>
            <a:ext cx="1311354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4AAD"/>
                </a:solidFill>
                <a:latin typeface="Montserrat Classic Bold"/>
              </a:rPr>
              <a:t>PROJETO DE INTERFACES (WIREFRAME)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898" y="1150005"/>
            <a:ext cx="18605797" cy="9510374"/>
          </a:xfrm>
          <a:custGeom>
            <a:avLst/>
            <a:gdLst/>
            <a:ahLst/>
            <a:cxnLst/>
            <a:rect l="l" t="t" r="r" b="b"/>
            <a:pathLst>
              <a:path w="18605797" h="9510374">
                <a:moveTo>
                  <a:pt x="0" y="0"/>
                </a:moveTo>
                <a:lnTo>
                  <a:pt x="18605796" y="0"/>
                </a:lnTo>
                <a:lnTo>
                  <a:pt x="18605796" y="9510374"/>
                </a:lnTo>
                <a:lnTo>
                  <a:pt x="0" y="95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76468" y="276225"/>
            <a:ext cx="14735065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004AAD"/>
                </a:solidFill>
                <a:latin typeface="Montserrat Classic Bold"/>
              </a:rPr>
              <a:t>PROJETO DE INTERFACES (USER FLOW)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endParaRPr lang="en-US" sz="4999">
              <a:solidFill>
                <a:srgbClr val="004AAD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C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600" y="2496550"/>
            <a:ext cx="5206162" cy="3610145"/>
          </a:xfrm>
          <a:custGeom>
            <a:avLst/>
            <a:gdLst/>
            <a:ahLst/>
            <a:cxnLst/>
            <a:rect l="l" t="t" r="r" b="b"/>
            <a:pathLst>
              <a:path w="5206162" h="3610145">
                <a:moveTo>
                  <a:pt x="0" y="0"/>
                </a:moveTo>
                <a:lnTo>
                  <a:pt x="5206162" y="0"/>
                </a:lnTo>
                <a:lnTo>
                  <a:pt x="5206162" y="3610145"/>
                </a:lnTo>
                <a:lnTo>
                  <a:pt x="0" y="3610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8468" y="4301622"/>
            <a:ext cx="5379283" cy="3781292"/>
          </a:xfrm>
          <a:custGeom>
            <a:avLst/>
            <a:gdLst/>
            <a:ahLst/>
            <a:cxnLst/>
            <a:rect l="l" t="t" r="r" b="b"/>
            <a:pathLst>
              <a:path w="5379283" h="3781292">
                <a:moveTo>
                  <a:pt x="0" y="0"/>
                </a:moveTo>
                <a:lnTo>
                  <a:pt x="5379283" y="0"/>
                </a:lnTo>
                <a:lnTo>
                  <a:pt x="5379283" y="3781293"/>
                </a:lnTo>
                <a:lnTo>
                  <a:pt x="0" y="3781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12456712" y="2080579"/>
            <a:ext cx="5213495" cy="7377588"/>
          </a:xfrm>
          <a:custGeom>
            <a:avLst/>
            <a:gdLst/>
            <a:ahLst/>
            <a:cxnLst/>
            <a:rect l="l" t="t" r="r" b="b"/>
            <a:pathLst>
              <a:path w="5213495" h="7377588">
                <a:moveTo>
                  <a:pt x="0" y="0"/>
                </a:moveTo>
                <a:lnTo>
                  <a:pt x="5213495" y="0"/>
                </a:lnTo>
                <a:lnTo>
                  <a:pt x="5213495" y="7377587"/>
                </a:lnTo>
                <a:lnTo>
                  <a:pt x="0" y="7377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34892">
            <a:off x="3206092" y="5648883"/>
            <a:ext cx="3299604" cy="9733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03407">
            <a:off x="9358959" y="7741162"/>
            <a:ext cx="3033791" cy="8949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55951">
            <a:off x="15992086" y="9120864"/>
            <a:ext cx="2775823" cy="81886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79304" y="352174"/>
            <a:ext cx="1306496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6112">
                <a:solidFill>
                  <a:srgbClr val="FFFFFF"/>
                </a:solidFill>
                <a:latin typeface="Montserrat Classic Bold"/>
              </a:rPr>
              <a:t>METODOLOGIA DA CONCEPÇÃO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44509" y="1658350"/>
            <a:ext cx="1316666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215" lvl="1" indent="-476107">
              <a:lnSpc>
                <a:spcPts val="5292"/>
              </a:lnSpc>
              <a:spcBef>
                <a:spcPct val="0"/>
              </a:spcBef>
              <a:buFont typeface="Arial"/>
              <a:buChar char="•"/>
            </a:pPr>
            <a:r>
              <a:rPr lang="en-US" sz="4410">
                <a:solidFill>
                  <a:srgbClr val="02347E"/>
                </a:solidFill>
                <a:latin typeface="Glacial Indifference Bold"/>
              </a:rPr>
              <a:t>DESIGN THINKING (ETAPA DE ENTENDIMENTO)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Personalizar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Glacial Indifference Bold</vt:lpstr>
      <vt:lpstr>Norwester</vt:lpstr>
      <vt:lpstr>Arial</vt:lpstr>
      <vt:lpstr>Glacial Indifference</vt:lpstr>
      <vt:lpstr>Montserrat Classic</vt:lpstr>
      <vt:lpstr>Open Sans Extra Bold</vt:lpstr>
      <vt:lpstr>Montserrat Classic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do Tempo - CLOCK</dc:title>
  <cp:lastModifiedBy>André Luiz</cp:lastModifiedBy>
  <cp:revision>2</cp:revision>
  <dcterms:created xsi:type="dcterms:W3CDTF">2006-08-16T00:00:00Z</dcterms:created>
  <dcterms:modified xsi:type="dcterms:W3CDTF">2023-09-25T01:35:03Z</dcterms:modified>
  <dc:identifier>DAFvHnObaZU</dc:identifier>
</cp:coreProperties>
</file>